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8"/>
  </p:notesMasterIdLst>
  <p:handoutMasterIdLst>
    <p:handoutMasterId r:id="rId9"/>
  </p:handoutMasterIdLst>
  <p:sldIdLst>
    <p:sldId id="259" r:id="rId2"/>
    <p:sldId id="261" r:id="rId3"/>
    <p:sldId id="288" r:id="rId4"/>
    <p:sldId id="289" r:id="rId5"/>
    <p:sldId id="290" r:id="rId6"/>
    <p:sldId id="29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261"/>
            <p14:sldId id="288"/>
            <p14:sldId id="289"/>
            <p14:sldId id="290"/>
            <p14:sldId id="291"/>
          </p14:sldIdLst>
        </p14:section>
        <p14:section name="Topic 1" id="{6D9936A3-3945-4757-BC8B-B5C252D8E036}">
          <p14:sldIdLst/>
        </p14:section>
        <p14:section name="Sample Slides for Visuals" id="{BAB3A466-96C9-4230-9978-795378D75699}">
          <p14:sldIdLst/>
        </p14:section>
        <p14:section name="Case Study" id="{8C0305C9-B152-4FBA-A789-FE1976D53990}">
          <p14:sldIdLst/>
        </p14:section>
        <p14:section name="Conclusion and Summary" id="{790CEF5B-569A-4C2F-BED5-750B08C0E5AD}">
          <p14:sldIdLst/>
        </p14:section>
        <p14:section name="Appendix" id="{3F78B471-41DA-46F2-A8E4-97E471896AB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74" autoAdjust="0"/>
    <p:restoredTop sz="83977" autoAdjust="0"/>
  </p:normalViewPr>
  <p:slideViewPr>
    <p:cSldViewPr>
      <p:cViewPr varScale="1">
        <p:scale>
          <a:sx n="77" d="100"/>
          <a:sy n="77" d="100"/>
        </p:scale>
        <p:origin x="-1362" y="-42"/>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3/13/2016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4194955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3/13/2016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1251671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for presenting training materials in a group setting.</a:t>
            </a:r>
          </a:p>
          <a:p>
            <a:endParaRPr lang="en-US" dirty="0" smtClean="0"/>
          </a:p>
          <a:p>
            <a:pPr lvl="0"/>
            <a:r>
              <a:rPr lang="en-US" sz="1200" b="1" dirty="0" smtClean="0"/>
              <a:t>Sections</a:t>
            </a:r>
            <a:endParaRPr lang="en-US" sz="1200" b="0" dirty="0" smtClean="0"/>
          </a:p>
          <a:p>
            <a:pPr lvl="0"/>
            <a:r>
              <a:rPr lang="en-US" sz="1200" b="0" dirty="0" smtClean="0"/>
              <a:t>Right-click on a slide to add sections.</a:t>
            </a:r>
            <a:r>
              <a:rPr lang="en-US" sz="1200" b="0" baseline="0" dirty="0" smtClean="0"/>
              <a:t> Sections can help to organize your slides or facilitate collaboration between multiple authors.</a:t>
            </a:r>
            <a:endParaRPr lang="en-US" sz="1200" b="0" dirty="0" smtClean="0"/>
          </a:p>
          <a:p>
            <a:pPr lvl="0"/>
            <a:endParaRPr lang="en-US" sz="1200" b="1" dirty="0" smtClean="0"/>
          </a:p>
          <a:p>
            <a:pPr lvl="0"/>
            <a:r>
              <a:rPr lang="en-US" sz="1200" b="1" dirty="0" smtClean="0"/>
              <a:t>Notes</a:t>
            </a:r>
          </a:p>
          <a:p>
            <a:pPr lvl="0"/>
            <a:r>
              <a:rPr lang="en-US" sz="1200" dirty="0" smtClean="0"/>
              <a:t>Use the Notes section for delivery notes or to provide additional details for the audience.</a:t>
            </a:r>
            <a:r>
              <a:rPr lang="en-US" sz="1200" baseline="0" dirty="0" smtClean="0"/>
              <a:t> View these notes in Presentation View during your presentation. </a:t>
            </a:r>
          </a:p>
          <a:p>
            <a:pPr lvl="0">
              <a:buFontTx/>
              <a:buNone/>
            </a:pPr>
            <a:r>
              <a:rPr lang="en-US" sz="1200" dirty="0" smtClean="0"/>
              <a:t>Keep in mind the font size (important for accessibility, visibility, videotaping, and online production)</a:t>
            </a:r>
          </a:p>
          <a:p>
            <a:pPr lvl="0"/>
            <a:endParaRPr lang="en-US" sz="1200" dirty="0" smtClean="0"/>
          </a:p>
          <a:p>
            <a:pPr lvl="0">
              <a:buFontTx/>
              <a:buNone/>
            </a:pPr>
            <a:r>
              <a:rPr lang="en-US" sz="1200" b="1" dirty="0" smtClean="0"/>
              <a:t>Coordinated colors </a:t>
            </a:r>
          </a:p>
          <a:p>
            <a:pPr lvl="0">
              <a:buFontTx/>
              <a:buNone/>
            </a:pPr>
            <a:r>
              <a:rPr lang="en-US" sz="1200" dirty="0" smtClean="0"/>
              <a:t>Pay particular attention to the graphs, charts, and text boxes.</a:t>
            </a:r>
            <a:r>
              <a:rPr lang="en-US" sz="1200" baseline="0" dirty="0" smtClean="0"/>
              <a:t> </a:t>
            </a:r>
            <a:endParaRPr lang="en-US" sz="1200" dirty="0" smtClean="0"/>
          </a:p>
          <a:p>
            <a:pPr lvl="0"/>
            <a:r>
              <a:rPr lang="en-US" sz="1200" dirty="0" smtClean="0"/>
              <a:t>Consider that attendees will print in black and white or </a:t>
            </a:r>
            <a:r>
              <a:rPr lang="en-US" sz="1200" dirty="0" err="1" smtClean="0"/>
              <a:t>grayscale</a:t>
            </a:r>
            <a:r>
              <a:rPr lang="en-US" sz="1200" dirty="0" smtClean="0"/>
              <a:t>. Run a test print to make sure your colors work when printed in pure black and white and </a:t>
            </a:r>
            <a:r>
              <a:rPr lang="en-US" sz="1200" dirty="0" err="1" smtClean="0"/>
              <a:t>grayscale</a:t>
            </a:r>
            <a:r>
              <a:rPr lang="en-US" sz="1200" dirty="0" smtClean="0"/>
              <a:t>.</a:t>
            </a:r>
          </a:p>
          <a:p>
            <a:pPr lvl="0">
              <a:buFontTx/>
              <a:buNone/>
            </a:pPr>
            <a:endParaRPr lang="en-US" sz="1200" dirty="0" smtClean="0"/>
          </a:p>
          <a:p>
            <a:pPr lvl="0">
              <a:buFontTx/>
              <a:buNone/>
            </a:pPr>
            <a:r>
              <a:rPr lang="en-US" sz="1200" b="1" dirty="0" smtClean="0"/>
              <a:t>Graphics, tables, and graphs</a:t>
            </a:r>
          </a:p>
          <a:p>
            <a:pPr lvl="0"/>
            <a:r>
              <a:rPr lang="en-US" sz="1200" dirty="0" smtClean="0"/>
              <a:t>Keep it simple: If possible, use consistent, non-distracting styles and colors.</a:t>
            </a:r>
          </a:p>
          <a:p>
            <a:pPr lvl="0"/>
            <a:r>
              <a:rPr lang="en-US" sz="1200" dirty="0" smtClean="0"/>
              <a:t>Label all graphs and tables.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US" sz="1200" b="0" i="0" kern="1200" dirty="0" smtClean="0">
                <a:solidFill>
                  <a:schemeClr val="tx1"/>
                </a:solidFill>
                <a:effectLst/>
                <a:latin typeface="+mn-lt"/>
                <a:ea typeface="+mn-ea"/>
                <a:cs typeface="+mn-cs"/>
              </a:rPr>
              <a:t>Sunshine Week seeks to enlighten and empower people to play an active role in their government at all levels, and to give them access to information that makes their lives better and their communities stronger.</a:t>
            </a:r>
          </a:p>
          <a:p>
            <a:pPr fontAlgn="base"/>
            <a:r>
              <a:rPr lang="en-US" sz="1200" b="0" i="0" kern="1200" dirty="0" smtClean="0">
                <a:solidFill>
                  <a:schemeClr val="tx1"/>
                </a:solidFill>
                <a:effectLst/>
                <a:latin typeface="+mn-lt"/>
                <a:ea typeface="+mn-ea"/>
                <a:cs typeface="+mn-cs"/>
              </a:rPr>
              <a:t>P</a:t>
            </a:r>
          </a:p>
          <a:p>
            <a:pPr>
              <a:lnSpc>
                <a:spcPct val="80000"/>
              </a:lnSpc>
            </a:pPr>
            <a:endParaRPr lang="en-US" dirty="0" smtClean="0"/>
          </a:p>
        </p:txBody>
      </p:sp>
      <p:sp>
        <p:nvSpPr>
          <p:cNvPr id="4" name="Slide Number Placeholder 3"/>
          <p:cNvSpPr>
            <a:spLocks noGrp="1"/>
          </p:cNvSpPr>
          <p:nvPr>
            <p:ph type="sldNum" sz="quarter" idx="10"/>
          </p:nvPr>
        </p:nvSpPr>
        <p:spPr/>
        <p:txBody>
          <a:bodyPr/>
          <a:lstStyle/>
          <a:p>
            <a:fld id="{EC6EAC7D-5A89-47C2-8ABA-56C9C2DEF7A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3/13/2016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3/13/2016</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3/13/2016</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spd="slow">
    <p:wipe dir="d"/>
  </p:transition>
  <p:timing>
    <p:tnLst>
      <p:par>
        <p:cTn id="1" dur="indefinite" restart="never" nodeType="tmRoot"/>
      </p:par>
    </p:tnLst>
  </p:timing>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hyperlink" Target="http://sunshineweek.rcfp.org/"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hyperlink" Target="http://www.foia.gov/how-to.html"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hyperlink" Target="http://www.doj.state.or.us/public_records/pages/citizens_guide.aspx"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hyperlink" Target="http://www.doj.state.or.us/public_records/manual/pages/index.aspx" TargetMode="External"/><Relationship Id="rId5" Type="http://schemas.openxmlformats.org/officeDocument/2006/relationships/hyperlink" Target="http://www.doj.state.or.us/public_records/pages/citizens_guide.aspx" TargetMode="External"/><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3886200" y="1447800"/>
            <a:ext cx="4884824" cy="3124200"/>
          </a:xfrm>
        </p:spPr>
        <p:txBody>
          <a:bodyPr>
            <a:normAutofit/>
          </a:bodyPr>
          <a:lstStyle/>
          <a:p>
            <a:r>
              <a:rPr lang="en-US" dirty="0" smtClean="0"/>
              <a:t>Oregon</a:t>
            </a:r>
            <a:br>
              <a:rPr lang="en-US" dirty="0" smtClean="0"/>
            </a:br>
            <a:r>
              <a:rPr lang="en-US" dirty="0" smtClean="0"/>
              <a:t>Public Records &amp; Meetings Law</a:t>
            </a:r>
            <a:endParaRPr lang="en-US" dirty="0"/>
          </a:p>
        </p:txBody>
      </p:sp>
      <p:sp>
        <p:nvSpPr>
          <p:cNvPr id="3" name="Subtitle 2"/>
          <p:cNvSpPr>
            <a:spLocks noGrp="1"/>
          </p:cNvSpPr>
          <p:nvPr>
            <p:ph type="subTitle" idx="1"/>
            <p:custDataLst>
              <p:tags r:id="rId3"/>
            </p:custDataLst>
          </p:nvPr>
        </p:nvSpPr>
        <p:spPr>
          <a:xfrm>
            <a:off x="4055815" y="5676642"/>
            <a:ext cx="4772528" cy="990600"/>
          </a:xfrm>
        </p:spPr>
        <p:txBody>
          <a:bodyPr>
            <a:normAutofit/>
          </a:bodyPr>
          <a:lstStyle/>
          <a:p>
            <a:r>
              <a:rPr lang="en-US" sz="2400" dirty="0" smtClean="0">
                <a:latin typeface="+mn-lt"/>
              </a:rPr>
              <a:t>Citizens Education &amp; Advocacy</a:t>
            </a:r>
            <a:endParaRPr lang="en-US" sz="2400" dirty="0" smtClean="0">
              <a:latin typeface="+mn-lt"/>
            </a:endParaRPr>
          </a:p>
          <a:p>
            <a:r>
              <a:rPr lang="en-US" sz="2400" dirty="0" smtClean="0">
                <a:latin typeface="+mn-lt"/>
              </a:rPr>
              <a:t>2016</a:t>
            </a:r>
            <a:endParaRPr lang="en-US" sz="2400" dirty="0">
              <a:latin typeface="+mn-lt"/>
            </a:endParaRPr>
          </a:p>
        </p:txBody>
      </p:sp>
      <p:pic>
        <p:nvPicPr>
          <p:cNvPr id="4"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09600" y="451022"/>
            <a:ext cx="3452393" cy="5225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3810000" y="451022"/>
            <a:ext cx="5025820" cy="6102178"/>
          </a:xfrm>
        </p:spPr>
        <p:txBody>
          <a:bodyPr>
            <a:normAutofit fontScale="92500" lnSpcReduction="10000"/>
          </a:bodyPr>
          <a:lstStyle/>
          <a:p>
            <a:r>
              <a:rPr lang="en-US" dirty="0" smtClean="0"/>
              <a:t>Started in 2005</a:t>
            </a:r>
          </a:p>
          <a:p>
            <a:r>
              <a:rPr lang="en-US" dirty="0"/>
              <a:t>By American Society of News Editors</a:t>
            </a:r>
            <a:endParaRPr lang="en-US" dirty="0" smtClean="0"/>
          </a:p>
          <a:p>
            <a:r>
              <a:rPr lang="en-US" dirty="0" smtClean="0"/>
              <a:t>To Bring Attention to attempts to reduce pubic access to the right to know what our government is doing.  </a:t>
            </a:r>
          </a:p>
          <a:p>
            <a:r>
              <a:rPr lang="en-US" dirty="0" smtClean="0"/>
              <a:t>Celebrated in Mid-March</a:t>
            </a:r>
          </a:p>
          <a:p>
            <a:r>
              <a:rPr lang="en-US" dirty="0" smtClean="0"/>
              <a:t>March 13 – 19, 2016</a:t>
            </a:r>
          </a:p>
          <a:p>
            <a:endParaRPr lang="en-US" dirty="0"/>
          </a:p>
          <a:p>
            <a:pPr marL="0" indent="0">
              <a:buNone/>
            </a:pPr>
            <a:r>
              <a:rPr lang="en-US" dirty="0">
                <a:hlinkClick r:id="rId5"/>
              </a:rPr>
              <a:t>http://sunshineweek.rcfp.org</a:t>
            </a:r>
            <a:r>
              <a:rPr lang="en-US" dirty="0" smtClean="0">
                <a:hlinkClick r:id="rId5"/>
              </a:rPr>
              <a:t>/</a:t>
            </a:r>
            <a:endParaRPr lang="en-US" dirty="0" smtClean="0"/>
          </a:p>
          <a:p>
            <a:pPr marL="0" indent="0">
              <a:buNone/>
            </a:pPr>
            <a:endParaRPr lang="en-US" dirty="0" smtClean="0"/>
          </a:p>
        </p:txBody>
      </p:sp>
      <p:pic>
        <p:nvPicPr>
          <p:cNvPr id="1026"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32545" y="451022"/>
            <a:ext cx="3401256" cy="5644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3429001" y="304800"/>
            <a:ext cx="5406819" cy="5867400"/>
          </a:xfrm>
        </p:spPr>
        <p:txBody>
          <a:bodyPr>
            <a:normAutofit fontScale="92500" lnSpcReduction="10000"/>
          </a:bodyPr>
          <a:lstStyle/>
          <a:p>
            <a:r>
              <a:rPr lang="en-US" b="1" dirty="0" smtClean="0"/>
              <a:t>Federal Law:  </a:t>
            </a:r>
          </a:p>
          <a:p>
            <a:pPr lvl="1"/>
            <a:r>
              <a:rPr lang="en-US" dirty="0" smtClean="0"/>
              <a:t>Freedom of Information Act</a:t>
            </a:r>
          </a:p>
          <a:p>
            <a:pPr lvl="1"/>
            <a:r>
              <a:rPr lang="en-US" dirty="0" smtClean="0"/>
              <a:t>Applies to federal government only.</a:t>
            </a:r>
          </a:p>
          <a:p>
            <a:pPr lvl="1"/>
            <a:r>
              <a:rPr lang="en-US" dirty="0" smtClean="0"/>
              <a:t>Federal government agencies like Social Security.</a:t>
            </a:r>
          </a:p>
          <a:p>
            <a:pPr lvl="1"/>
            <a:endParaRPr lang="en-US" dirty="0" smtClean="0"/>
          </a:p>
          <a:p>
            <a:r>
              <a:rPr lang="en-US" b="1" dirty="0" smtClean="0"/>
              <a:t>State of Oregon </a:t>
            </a:r>
          </a:p>
          <a:p>
            <a:pPr lvl="1"/>
            <a:r>
              <a:rPr lang="en-US" dirty="0" smtClean="0"/>
              <a:t>Oregon Public Records Meetings Act</a:t>
            </a:r>
          </a:p>
          <a:p>
            <a:pPr lvl="1"/>
            <a:r>
              <a:rPr lang="en-US" dirty="0" smtClean="0"/>
              <a:t>Applies to all state agencies, as well as local governments, including special districts.</a:t>
            </a:r>
          </a:p>
          <a:p>
            <a:pPr lvl="1"/>
            <a:r>
              <a:rPr lang="en-US" dirty="0" smtClean="0"/>
              <a:t>Oregon Revised Statute 192</a:t>
            </a:r>
            <a:endParaRPr lang="en-US" dirty="0" smtClean="0"/>
          </a:p>
        </p:txBody>
      </p:sp>
      <p:pic>
        <p:nvPicPr>
          <p:cNvPr id="1026"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48484" y="152400"/>
            <a:ext cx="2980517"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035923101"/>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3886200" y="1600200"/>
            <a:ext cx="4949620" cy="4572000"/>
          </a:xfrm>
        </p:spPr>
        <p:txBody>
          <a:bodyPr>
            <a:normAutofit/>
          </a:bodyPr>
          <a:lstStyle/>
          <a:p>
            <a:pPr marL="0" indent="0">
              <a:buNone/>
            </a:pPr>
            <a:r>
              <a:rPr lang="en-US" dirty="0" smtClean="0"/>
              <a:t>Freedom of Information Act </a:t>
            </a:r>
          </a:p>
          <a:p>
            <a:pPr marL="0" indent="0" algn="ctr">
              <a:buNone/>
            </a:pPr>
            <a:r>
              <a:rPr lang="en-US" dirty="0" smtClean="0"/>
              <a:t>FOIA</a:t>
            </a:r>
            <a:endParaRPr lang="en-US" dirty="0" smtClean="0"/>
          </a:p>
          <a:p>
            <a:r>
              <a:rPr lang="en-US" dirty="0" smtClean="0"/>
              <a:t>Find out how to exercise the federal Freedom of Information Act (FOIA):  </a:t>
            </a:r>
          </a:p>
          <a:p>
            <a:pPr marL="0" indent="0" algn="ctr">
              <a:buNone/>
            </a:pPr>
            <a:endParaRPr lang="en-US" sz="1600" dirty="0" smtClean="0">
              <a:hlinkClick r:id="rId5"/>
            </a:endParaRPr>
          </a:p>
          <a:p>
            <a:pPr marL="0" indent="0" algn="ctr">
              <a:buNone/>
            </a:pPr>
            <a:r>
              <a:rPr lang="en-US" sz="2000" dirty="0" smtClean="0">
                <a:hlinkClick r:id="rId5"/>
              </a:rPr>
              <a:t>http</a:t>
            </a:r>
            <a:r>
              <a:rPr lang="en-US" sz="2000" dirty="0">
                <a:hlinkClick r:id="rId5"/>
              </a:rPr>
              <a:t>://</a:t>
            </a:r>
            <a:r>
              <a:rPr lang="en-US" sz="2000" dirty="0" smtClean="0">
                <a:hlinkClick r:id="rId5"/>
              </a:rPr>
              <a:t>www.foia.gov/how-to.html</a:t>
            </a:r>
            <a:endParaRPr lang="en-US" sz="2000" dirty="0" smtClean="0"/>
          </a:p>
          <a:p>
            <a:endParaRPr lang="en-US" sz="1600" dirty="0" smtClean="0"/>
          </a:p>
        </p:txBody>
      </p:sp>
      <p:pic>
        <p:nvPicPr>
          <p:cNvPr id="1026"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42552" y="1219200"/>
            <a:ext cx="2819400" cy="5225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14400" y="533400"/>
            <a:ext cx="6858000" cy="830997"/>
          </a:xfrm>
          <a:prstGeom prst="rect">
            <a:avLst/>
          </a:prstGeom>
          <a:noFill/>
        </p:spPr>
        <p:txBody>
          <a:bodyPr wrap="square" rtlCol="0">
            <a:spAutoFit/>
          </a:bodyPr>
          <a:lstStyle/>
          <a:p>
            <a:r>
              <a:rPr lang="en-US" sz="4800" dirty="0" smtClean="0"/>
              <a:t>Federal Government</a:t>
            </a:r>
            <a:endParaRPr lang="en-US" sz="4800" dirty="0"/>
          </a:p>
        </p:txBody>
      </p:sp>
    </p:spTree>
    <p:custDataLst>
      <p:tags r:id="rId1"/>
    </p:custDataLst>
    <p:extLst>
      <p:ext uri="{BB962C8B-B14F-4D97-AF65-F5344CB8AC3E}">
        <p14:creationId xmlns:p14="http://schemas.microsoft.com/office/powerpoint/2010/main" val="3712543337"/>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3886200" y="1600200"/>
            <a:ext cx="4949620" cy="4572000"/>
          </a:xfrm>
        </p:spPr>
        <p:txBody>
          <a:bodyPr>
            <a:normAutofit/>
          </a:bodyPr>
          <a:lstStyle/>
          <a:p>
            <a:pPr marL="0" indent="0">
              <a:buNone/>
            </a:pPr>
            <a:r>
              <a:rPr lang="en-US" dirty="0" smtClean="0"/>
              <a:t>Oregon Public Meetings &amp; Records Act</a:t>
            </a:r>
          </a:p>
          <a:p>
            <a:pPr marL="0" indent="0">
              <a:buNone/>
            </a:pPr>
            <a:r>
              <a:rPr lang="en-US" dirty="0" smtClean="0"/>
              <a:t>Oregon Revised Statute 192:</a:t>
            </a:r>
          </a:p>
          <a:p>
            <a:pPr marL="0" indent="0">
              <a:buNone/>
            </a:pPr>
            <a:endParaRPr lang="en-US" dirty="0" smtClean="0"/>
          </a:p>
          <a:p>
            <a:r>
              <a:rPr lang="en-US" dirty="0" smtClean="0"/>
              <a:t>Citizens Guide to Public Records &amp; Meetings:</a:t>
            </a:r>
          </a:p>
          <a:p>
            <a:pPr marL="0" indent="0">
              <a:buNone/>
            </a:pPr>
            <a:r>
              <a:rPr lang="en-US" sz="1600" dirty="0">
                <a:hlinkClick r:id="rId5"/>
              </a:rPr>
              <a:t>http://</a:t>
            </a:r>
            <a:r>
              <a:rPr lang="en-US" sz="1600" dirty="0" smtClean="0">
                <a:hlinkClick r:id="rId5"/>
              </a:rPr>
              <a:t>www.doj.state.or.us/public_records/pages/citizens_guide.aspx</a:t>
            </a:r>
            <a:endParaRPr lang="en-US" sz="1600" dirty="0" smtClean="0"/>
          </a:p>
          <a:p>
            <a:pPr marL="0" indent="0">
              <a:buNone/>
            </a:pPr>
            <a:endParaRPr lang="en-US" dirty="0" smtClean="0"/>
          </a:p>
        </p:txBody>
      </p:sp>
      <p:pic>
        <p:nvPicPr>
          <p:cNvPr id="1026"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42552" y="1219200"/>
            <a:ext cx="2819400" cy="5225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14400" y="533400"/>
            <a:ext cx="7772400" cy="830997"/>
          </a:xfrm>
          <a:prstGeom prst="rect">
            <a:avLst/>
          </a:prstGeom>
          <a:noFill/>
        </p:spPr>
        <p:txBody>
          <a:bodyPr wrap="square" rtlCol="0">
            <a:spAutoFit/>
          </a:bodyPr>
          <a:lstStyle/>
          <a:p>
            <a:r>
              <a:rPr lang="en-US" sz="4800" dirty="0" smtClean="0"/>
              <a:t>State Government - Oregon</a:t>
            </a:r>
            <a:endParaRPr lang="en-US" sz="4800" dirty="0"/>
          </a:p>
        </p:txBody>
      </p:sp>
    </p:spTree>
    <p:custDataLst>
      <p:tags r:id="rId1"/>
    </p:custDataLst>
    <p:extLst>
      <p:ext uri="{BB962C8B-B14F-4D97-AF65-F5344CB8AC3E}">
        <p14:creationId xmlns:p14="http://schemas.microsoft.com/office/powerpoint/2010/main" val="1792098809"/>
      </p:ext>
    </p:ext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custDataLst>
              <p:tags r:id="rId2"/>
            </p:custDataLst>
          </p:nvPr>
        </p:nvSpPr>
        <p:spPr>
          <a:xfrm>
            <a:off x="2743200" y="1364397"/>
            <a:ext cx="6172200" cy="4807803"/>
          </a:xfrm>
        </p:spPr>
        <p:txBody>
          <a:bodyPr>
            <a:normAutofit/>
          </a:bodyPr>
          <a:lstStyle/>
          <a:p>
            <a:pPr marL="0" indent="0" algn="ctr">
              <a:lnSpc>
                <a:spcPct val="200000"/>
              </a:lnSpc>
              <a:buNone/>
            </a:pPr>
            <a:r>
              <a:rPr lang="en-US" b="1" dirty="0" smtClean="0"/>
              <a:t>Attorney General Info:</a:t>
            </a:r>
          </a:p>
          <a:p>
            <a:r>
              <a:rPr lang="en-US" dirty="0" smtClean="0"/>
              <a:t>Citizens Guide to Public Records &amp; Meetings:</a:t>
            </a:r>
          </a:p>
          <a:p>
            <a:pPr marL="0" indent="0">
              <a:buNone/>
            </a:pPr>
            <a:r>
              <a:rPr lang="en-US" sz="1600" dirty="0">
                <a:hlinkClick r:id="rId5"/>
              </a:rPr>
              <a:t>http://</a:t>
            </a:r>
            <a:r>
              <a:rPr lang="en-US" sz="1600" dirty="0" smtClean="0">
                <a:hlinkClick r:id="rId5"/>
              </a:rPr>
              <a:t>www.doj.state.or.us/public_records/pages/citizens_guide.aspx</a:t>
            </a:r>
            <a:endParaRPr lang="en-US" sz="1600" dirty="0" smtClean="0"/>
          </a:p>
          <a:p>
            <a:pPr marL="0" indent="0">
              <a:buNone/>
            </a:pPr>
            <a:endParaRPr lang="en-US" sz="1600" dirty="0" smtClean="0"/>
          </a:p>
          <a:p>
            <a:r>
              <a:rPr lang="en-US" dirty="0" smtClean="0"/>
              <a:t>Attorney General’s Public Records &amp; Meetings Manual:   </a:t>
            </a:r>
          </a:p>
          <a:p>
            <a:pPr marL="0" indent="0">
              <a:buNone/>
            </a:pPr>
            <a:r>
              <a:rPr lang="en-US" sz="1600" dirty="0">
                <a:hlinkClick r:id="rId6"/>
              </a:rPr>
              <a:t>http://</a:t>
            </a:r>
            <a:r>
              <a:rPr lang="en-US" sz="1600" dirty="0" smtClean="0">
                <a:hlinkClick r:id="rId6"/>
              </a:rPr>
              <a:t>www.doj.state.or.us/public_records/manual/pages/index.aspx</a:t>
            </a:r>
            <a:endParaRPr lang="en-US" sz="1600" dirty="0" smtClean="0"/>
          </a:p>
          <a:p>
            <a:pPr marL="0" indent="0">
              <a:buNone/>
            </a:pPr>
            <a:endParaRPr lang="en-US" sz="1600" dirty="0" smtClean="0"/>
          </a:p>
        </p:txBody>
      </p:sp>
      <p:pic>
        <p:nvPicPr>
          <p:cNvPr id="1026" name="Picture 2"/>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52400" y="1202724"/>
            <a:ext cx="2590800" cy="5225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14400" y="533400"/>
            <a:ext cx="7772400" cy="830997"/>
          </a:xfrm>
          <a:prstGeom prst="rect">
            <a:avLst/>
          </a:prstGeom>
          <a:noFill/>
        </p:spPr>
        <p:txBody>
          <a:bodyPr wrap="square" rtlCol="0">
            <a:spAutoFit/>
          </a:bodyPr>
          <a:lstStyle/>
          <a:p>
            <a:r>
              <a:rPr lang="en-US" sz="4800" dirty="0" smtClean="0"/>
              <a:t>State Government - Oregon</a:t>
            </a:r>
            <a:endParaRPr lang="en-US" sz="4800" dirty="0"/>
          </a:p>
        </p:txBody>
      </p:sp>
    </p:spTree>
    <p:custDataLst>
      <p:tags r:id="rId1"/>
    </p:custDataLst>
    <p:extLst>
      <p:ext uri="{BB962C8B-B14F-4D97-AF65-F5344CB8AC3E}">
        <p14:creationId xmlns:p14="http://schemas.microsoft.com/office/powerpoint/2010/main" val="4071906508"/>
      </p:ext>
    </p:extLst>
  </p:cSld>
  <p:clrMapOvr>
    <a:masterClrMapping/>
  </p:clrMapOvr>
  <p:transition spd="slow">
    <p:wipe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6.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7.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8.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9.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0.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1.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12.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13.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605</Words>
  <Application>Microsoft Office PowerPoint</Application>
  <PresentationFormat>On-screen Show (4:3)</PresentationFormat>
  <Paragraphs>75</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Training</vt:lpstr>
      <vt:lpstr>Oregon Public Records &amp; Meetings Law</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2011-10-26T16:35:22Z</dcterms:created>
  <dcterms:modified xsi:type="dcterms:W3CDTF">2016-03-13T21:37:05Z</dcterms:modified>
</cp:coreProperties>
</file>